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57" r:id="rId4"/>
    <p:sldId id="284" r:id="rId5"/>
    <p:sldId id="277" r:id="rId6"/>
    <p:sldId id="259" r:id="rId7"/>
    <p:sldId id="278" r:id="rId8"/>
    <p:sldId id="260" r:id="rId9"/>
    <p:sldId id="261" r:id="rId10"/>
    <p:sldId id="262" r:id="rId11"/>
    <p:sldId id="279" r:id="rId12"/>
    <p:sldId id="263" r:id="rId13"/>
    <p:sldId id="264" r:id="rId14"/>
    <p:sldId id="265" r:id="rId15"/>
    <p:sldId id="275" r:id="rId16"/>
    <p:sldId id="280" r:id="rId17"/>
    <p:sldId id="282" r:id="rId18"/>
    <p:sldId id="274" r:id="rId19"/>
    <p:sldId id="281" r:id="rId20"/>
    <p:sldId id="28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3334AF61-D849-4BC3-94BF-2EB288C2FC5A}" type="datetimeFigureOut">
              <a:rPr lang="en-SG" smtClean="0"/>
              <a:t>3/4/2020</a:t>
            </a:fld>
            <a:endParaRPr lang="en-SG"/>
          </a:p>
        </p:txBody>
      </p:sp>
      <p:sp>
        <p:nvSpPr>
          <p:cNvPr id="17" name="Footer Placeholder 16"/>
          <p:cNvSpPr>
            <a:spLocks noGrp="1"/>
          </p:cNvSpPr>
          <p:nvPr>
            <p:ph type="ftr" sz="quarter" idx="11"/>
          </p:nvPr>
        </p:nvSpPr>
        <p:spPr>
          <a:xfrm>
            <a:off x="5410200" y="4205288"/>
            <a:ext cx="1295400" cy="457200"/>
          </a:xfrm>
        </p:spPr>
        <p:txBody>
          <a:bodyPr/>
          <a:lstStyle/>
          <a:p>
            <a:endParaRPr lang="en-SG"/>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014E621-3898-4D62-9D7C-989EA0FF6C39}" type="slidenum">
              <a:rPr lang="en-SG" smtClean="0"/>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34AF61-D849-4BC3-94BF-2EB288C2FC5A}" type="datetimeFigureOut">
              <a:rPr lang="en-SG" smtClean="0"/>
              <a:t>3/4/2020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014E621-3898-4D62-9D7C-989EA0FF6C39}" type="slidenum">
              <a:rPr lang="en-SG" smtClean="0"/>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34AF61-D849-4BC3-94BF-2EB288C2FC5A}" type="datetimeFigureOut">
              <a:rPr lang="en-SG" smtClean="0"/>
              <a:t>3/4/2020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014E621-3898-4D62-9D7C-989EA0FF6C39}" type="slidenum">
              <a:rPr lang="en-SG" smtClean="0"/>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34AF61-D849-4BC3-94BF-2EB288C2FC5A}" type="datetimeFigureOut">
              <a:rPr lang="en-SG" smtClean="0"/>
              <a:t>3/4/2020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014E621-3898-4D62-9D7C-989EA0FF6C39}" type="slidenum">
              <a:rPr lang="en-SG" smtClean="0"/>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334AF61-D849-4BC3-94BF-2EB288C2FC5A}" type="datetimeFigureOut">
              <a:rPr lang="en-SG" smtClean="0"/>
              <a:t>3/4/2020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014E621-3898-4D62-9D7C-989EA0FF6C39}" type="slidenum">
              <a:rPr lang="en-SG" smtClean="0"/>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334AF61-D849-4BC3-94BF-2EB288C2FC5A}" type="datetimeFigureOut">
              <a:rPr lang="en-SG" smtClean="0"/>
              <a:t>3/4/2020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9014E621-3898-4D62-9D7C-989EA0FF6C39}" type="slidenum">
              <a:rPr lang="en-SG" smtClean="0"/>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3334AF61-D849-4BC3-94BF-2EB288C2FC5A}" type="datetimeFigureOut">
              <a:rPr lang="en-SG" smtClean="0"/>
              <a:t>3/4/2020</a:t>
            </a:fld>
            <a:endParaRPr lang="en-SG"/>
          </a:p>
        </p:txBody>
      </p:sp>
      <p:sp>
        <p:nvSpPr>
          <p:cNvPr id="27" name="Slide Number Placeholder 26"/>
          <p:cNvSpPr>
            <a:spLocks noGrp="1"/>
          </p:cNvSpPr>
          <p:nvPr>
            <p:ph type="sldNum" sz="quarter" idx="11"/>
          </p:nvPr>
        </p:nvSpPr>
        <p:spPr/>
        <p:txBody>
          <a:bodyPr rtlCol="0"/>
          <a:lstStyle/>
          <a:p>
            <a:fld id="{9014E621-3898-4D62-9D7C-989EA0FF6C39}" type="slidenum">
              <a:rPr lang="en-SG" smtClean="0"/>
              <a:t>‹#›</a:t>
            </a:fld>
            <a:endParaRPr lang="en-SG"/>
          </a:p>
        </p:txBody>
      </p:sp>
      <p:sp>
        <p:nvSpPr>
          <p:cNvPr id="28" name="Footer Placeholder 27"/>
          <p:cNvSpPr>
            <a:spLocks noGrp="1"/>
          </p:cNvSpPr>
          <p:nvPr>
            <p:ph type="ftr" sz="quarter" idx="12"/>
          </p:nvPr>
        </p:nvSpPr>
        <p:spPr/>
        <p:txBody>
          <a:bodyPr rtlCol="0"/>
          <a:lstStyle/>
          <a:p>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3334AF61-D849-4BC3-94BF-2EB288C2FC5A}" type="datetimeFigureOut">
              <a:rPr lang="en-SG" smtClean="0"/>
              <a:t>3/4/2020</a:t>
            </a:fld>
            <a:endParaRPr lang="en-SG"/>
          </a:p>
        </p:txBody>
      </p:sp>
      <p:sp>
        <p:nvSpPr>
          <p:cNvPr id="4" name="Footer Placeholder 3"/>
          <p:cNvSpPr>
            <a:spLocks noGrp="1"/>
          </p:cNvSpPr>
          <p:nvPr>
            <p:ph type="ftr" sz="quarter" idx="11"/>
          </p:nvPr>
        </p:nvSpPr>
        <p:spPr>
          <a:xfrm>
            <a:off x="5257800" y="612648"/>
            <a:ext cx="1325880" cy="457200"/>
          </a:xfrm>
        </p:spPr>
        <p:txBody>
          <a:bodyPr/>
          <a:lstStyle/>
          <a:p>
            <a:endParaRPr lang="en-SG"/>
          </a:p>
        </p:txBody>
      </p:sp>
      <p:sp>
        <p:nvSpPr>
          <p:cNvPr id="5" name="Slide Number Placeholder 4"/>
          <p:cNvSpPr>
            <a:spLocks noGrp="1"/>
          </p:cNvSpPr>
          <p:nvPr>
            <p:ph type="sldNum" sz="quarter" idx="12"/>
          </p:nvPr>
        </p:nvSpPr>
        <p:spPr>
          <a:xfrm>
            <a:off x="8174736" y="2272"/>
            <a:ext cx="762000" cy="365760"/>
          </a:xfrm>
        </p:spPr>
        <p:txBody>
          <a:bodyPr/>
          <a:lstStyle/>
          <a:p>
            <a:fld id="{9014E621-3898-4D62-9D7C-989EA0FF6C39}" type="slidenum">
              <a:rPr lang="en-SG" smtClean="0"/>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34AF61-D849-4BC3-94BF-2EB288C2FC5A}" type="datetimeFigureOut">
              <a:rPr lang="en-SG" smtClean="0"/>
              <a:t>3/4/2020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9014E621-3898-4D62-9D7C-989EA0FF6C39}" type="slidenum">
              <a:rPr lang="en-SG" smtClean="0"/>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334AF61-D849-4BC3-94BF-2EB288C2FC5A}" type="datetimeFigureOut">
              <a:rPr lang="en-SG" smtClean="0"/>
              <a:t>3/4/2020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9014E621-3898-4D62-9D7C-989EA0FF6C39}" type="slidenum">
              <a:rPr lang="en-SG" smtClean="0"/>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334AF61-D849-4BC3-94BF-2EB288C2FC5A}" type="datetimeFigureOut">
              <a:rPr lang="en-SG" smtClean="0"/>
              <a:t>3/4/2020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9014E621-3898-4D62-9D7C-989EA0FF6C39}" type="slidenum">
              <a:rPr lang="en-SG" smtClean="0"/>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334AF61-D849-4BC3-94BF-2EB288C2FC5A}" type="datetimeFigureOut">
              <a:rPr lang="en-SG" smtClean="0"/>
              <a:t>3/4/2020</a:t>
            </a:fld>
            <a:endParaRPr lang="en-SG"/>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SG"/>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014E621-3898-4D62-9D7C-989EA0FF6C39}" type="slidenum">
              <a:rPr lang="en-SG" smtClean="0"/>
              <a:t>‹#›</a:t>
            </a:fld>
            <a:endParaRPr lang="en-SG"/>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SG" b="1" dirty="0" smtClean="0"/>
              <a:t>How </a:t>
            </a:r>
            <a:r>
              <a:rPr lang="en-SG" b="1" dirty="0" smtClean="0"/>
              <a:t>should we respond </a:t>
            </a:r>
            <a:r>
              <a:rPr lang="en-SG" b="1" dirty="0" smtClean="0"/>
              <a:t>to calamity or crisis?</a:t>
            </a:r>
            <a:endParaRPr lang="en-SG" b="1" dirty="0"/>
          </a:p>
        </p:txBody>
      </p:sp>
      <p:sp>
        <p:nvSpPr>
          <p:cNvPr id="3" name="Subtitle 2"/>
          <p:cNvSpPr>
            <a:spLocks noGrp="1"/>
          </p:cNvSpPr>
          <p:nvPr>
            <p:ph type="subTitle" idx="1"/>
          </p:nvPr>
        </p:nvSpPr>
        <p:spPr/>
        <p:txBody>
          <a:bodyPr>
            <a:normAutofit/>
          </a:bodyPr>
          <a:lstStyle/>
          <a:p>
            <a:r>
              <a:rPr lang="en-SG" sz="2400" b="1" dirty="0" smtClean="0"/>
              <a:t>Sunday Service </a:t>
            </a:r>
            <a:endParaRPr lang="en-SG" sz="2400" b="1" dirty="0" smtClean="0"/>
          </a:p>
          <a:p>
            <a:r>
              <a:rPr lang="en-SG" b="1" dirty="0" smtClean="0"/>
              <a:t>3 May 2020</a:t>
            </a:r>
            <a:endParaRPr lang="en-SG" b="1" dirty="0"/>
          </a:p>
          <a:p>
            <a:r>
              <a:rPr lang="en-SG" sz="2400" b="1" dirty="0" smtClean="0"/>
              <a:t>Cecil </a:t>
            </a:r>
            <a:r>
              <a:rPr lang="en-SG" sz="2400" b="1" dirty="0" smtClean="0"/>
              <a:t>Ang</a:t>
            </a:r>
            <a:endParaRPr lang="en-SG" sz="2400" b="1" dirty="0"/>
          </a:p>
        </p:txBody>
      </p:sp>
    </p:spTree>
    <p:extLst>
      <p:ext uri="{BB962C8B-B14F-4D97-AF65-F5344CB8AC3E}">
        <p14:creationId xmlns:p14="http://schemas.microsoft.com/office/powerpoint/2010/main" val="3070806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Truths</a:t>
            </a:r>
            <a:endParaRPr lang="en-SG" dirty="0"/>
          </a:p>
        </p:txBody>
      </p:sp>
      <p:sp>
        <p:nvSpPr>
          <p:cNvPr id="3" name="Content Placeholder 2"/>
          <p:cNvSpPr>
            <a:spLocks noGrp="1"/>
          </p:cNvSpPr>
          <p:nvPr>
            <p:ph idx="1"/>
          </p:nvPr>
        </p:nvSpPr>
        <p:spPr/>
        <p:txBody>
          <a:bodyPr>
            <a:normAutofit fontScale="92500" lnSpcReduction="10000"/>
          </a:bodyPr>
          <a:lstStyle/>
          <a:p>
            <a:pPr marL="624078" indent="-514350">
              <a:buFont typeface="+mj-lt"/>
              <a:buAutoNum type="arabicPeriod" startAt="4"/>
            </a:pPr>
            <a:r>
              <a:rPr lang="en-SG" b="1" dirty="0"/>
              <a:t>The tragic </a:t>
            </a:r>
            <a:r>
              <a:rPr lang="en-SG" b="1" dirty="0" smtClean="0"/>
              <a:t>suffering or untimely </a:t>
            </a:r>
            <a:r>
              <a:rPr lang="en-SG" b="1" dirty="0"/>
              <a:t>death of people is not due to the fact that they were worse </a:t>
            </a:r>
            <a:r>
              <a:rPr lang="en-SG" b="1" dirty="0" smtClean="0"/>
              <a:t>sinners</a:t>
            </a:r>
            <a:r>
              <a:rPr lang="en-SG" dirty="0" smtClean="0"/>
              <a:t>.</a:t>
            </a:r>
          </a:p>
          <a:p>
            <a:pPr marL="624078" indent="-514350">
              <a:buFont typeface="+mj-lt"/>
              <a:buAutoNum type="arabicPeriod" startAt="4"/>
            </a:pPr>
            <a:endParaRPr lang="en-SG" dirty="0"/>
          </a:p>
          <a:p>
            <a:pPr marL="109728" indent="0">
              <a:buNone/>
            </a:pPr>
            <a:r>
              <a:rPr lang="en-SG" sz="3000" dirty="0"/>
              <a:t>“Consider now: Who, being innocent, has ever </a:t>
            </a:r>
            <a:r>
              <a:rPr lang="en-SG" sz="3000" dirty="0" smtClean="0"/>
              <a:t>perished?   Where </a:t>
            </a:r>
            <a:r>
              <a:rPr lang="en-SG" sz="3000" dirty="0"/>
              <a:t>were the upright ever </a:t>
            </a:r>
            <a:r>
              <a:rPr lang="en-SG" sz="3000" dirty="0" smtClean="0"/>
              <a:t>destroyed? As </a:t>
            </a:r>
            <a:r>
              <a:rPr lang="en-SG" sz="3000" dirty="0"/>
              <a:t>I have observed, those who </a:t>
            </a:r>
            <a:r>
              <a:rPr lang="en-SG" sz="3000" dirty="0" err="1"/>
              <a:t>plow</a:t>
            </a:r>
            <a:r>
              <a:rPr lang="en-SG" sz="3000" dirty="0"/>
              <a:t> </a:t>
            </a:r>
            <a:r>
              <a:rPr lang="en-SG" sz="3000" dirty="0" smtClean="0"/>
              <a:t>evil</a:t>
            </a:r>
            <a:r>
              <a:rPr lang="en-SG" sz="3000" dirty="0"/>
              <a:t> and those who sow trouble reap </a:t>
            </a:r>
            <a:r>
              <a:rPr lang="en-SG" sz="3000" dirty="0" smtClean="0"/>
              <a:t>it.</a:t>
            </a:r>
            <a:r>
              <a:rPr lang="en-SG" sz="3000" baseline="30000" dirty="0"/>
              <a:t> </a:t>
            </a:r>
            <a:r>
              <a:rPr lang="en-SG" sz="3000" dirty="0"/>
              <a:t>At the breath of God they perish</a:t>
            </a:r>
            <a:r>
              <a:rPr lang="en-SG" sz="3000" dirty="0" smtClean="0"/>
              <a:t>;</a:t>
            </a:r>
            <a:r>
              <a:rPr lang="en-SG" sz="3000" dirty="0"/>
              <a:t> at the blast of his anger they are no more</a:t>
            </a:r>
            <a:r>
              <a:rPr lang="en-SG" sz="3000" dirty="0" smtClean="0"/>
              <a:t>.”  			Job 4:7-9 NIV</a:t>
            </a:r>
            <a:r>
              <a:rPr lang="en-SG" sz="3000" dirty="0"/>
              <a:t/>
            </a:r>
            <a:br>
              <a:rPr lang="en-SG" sz="3000" dirty="0"/>
            </a:br>
            <a:endParaRPr lang="en-SG" sz="3000" dirty="0" smtClean="0"/>
          </a:p>
        </p:txBody>
      </p:sp>
    </p:spTree>
    <p:extLst>
      <p:ext uri="{BB962C8B-B14F-4D97-AF65-F5344CB8AC3E}">
        <p14:creationId xmlns:p14="http://schemas.microsoft.com/office/powerpoint/2010/main" val="53671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Truths</a:t>
            </a:r>
            <a:endParaRPr lang="en-SG" dirty="0"/>
          </a:p>
        </p:txBody>
      </p:sp>
      <p:sp>
        <p:nvSpPr>
          <p:cNvPr id="3" name="Content Placeholder 2"/>
          <p:cNvSpPr>
            <a:spLocks noGrp="1"/>
          </p:cNvSpPr>
          <p:nvPr>
            <p:ph idx="1"/>
          </p:nvPr>
        </p:nvSpPr>
        <p:spPr/>
        <p:txBody>
          <a:bodyPr>
            <a:noAutofit/>
          </a:bodyPr>
          <a:lstStyle/>
          <a:p>
            <a:pPr marL="624078" indent="-514350">
              <a:buFont typeface="+mj-lt"/>
              <a:buAutoNum type="arabicPeriod" startAt="5"/>
            </a:pPr>
            <a:r>
              <a:rPr lang="en-SG" sz="2600" b="1" dirty="0" smtClean="0"/>
              <a:t>God </a:t>
            </a:r>
            <a:r>
              <a:rPr lang="en-SG" sz="2600" b="1" dirty="0"/>
              <a:t>can use natural </a:t>
            </a:r>
            <a:r>
              <a:rPr lang="en-SG" sz="2600" b="1" dirty="0" smtClean="0"/>
              <a:t>disasters or sicknesses to </a:t>
            </a:r>
            <a:r>
              <a:rPr lang="en-SG" sz="2600" b="1" dirty="0"/>
              <a:t>be His instruments of </a:t>
            </a:r>
            <a:r>
              <a:rPr lang="en-SG" sz="2600" b="1" dirty="0" smtClean="0"/>
              <a:t>judgment</a:t>
            </a:r>
            <a:r>
              <a:rPr lang="en-SG" sz="2600" dirty="0" smtClean="0"/>
              <a:t>.</a:t>
            </a:r>
          </a:p>
          <a:p>
            <a:pPr marL="109728" indent="0">
              <a:buNone/>
            </a:pPr>
            <a:endParaRPr lang="en-SG" sz="1100" dirty="0" smtClean="0"/>
          </a:p>
          <a:p>
            <a:pPr marL="109728" indent="0">
              <a:buNone/>
            </a:pPr>
            <a:r>
              <a:rPr lang="en-SG" sz="2600" dirty="0"/>
              <a:t>As soon as he finished saying all this, the ground under them split apart </a:t>
            </a:r>
            <a:r>
              <a:rPr lang="en-SG" sz="2600" dirty="0" smtClean="0"/>
              <a:t>and </a:t>
            </a:r>
            <a:r>
              <a:rPr lang="en-SG" sz="2600" dirty="0"/>
              <a:t>the earth opened its mouth and swallowed them and their households, and all those associated with </a:t>
            </a:r>
            <a:r>
              <a:rPr lang="en-SG" sz="2600" dirty="0" err="1"/>
              <a:t>Korah</a:t>
            </a:r>
            <a:r>
              <a:rPr lang="en-SG" sz="2600" dirty="0"/>
              <a:t>, together with their possessions. </a:t>
            </a:r>
            <a:r>
              <a:rPr lang="en-SG" sz="2600" dirty="0" smtClean="0"/>
              <a:t>They </a:t>
            </a:r>
            <a:r>
              <a:rPr lang="en-SG" sz="2600" dirty="0"/>
              <a:t>went down alive into the realm of the dead, with everything they owned; the earth closed over them, and they perished and were gone from the </a:t>
            </a:r>
            <a:r>
              <a:rPr lang="en-SG" sz="2600" dirty="0" smtClean="0"/>
              <a:t>community.  		</a:t>
            </a:r>
            <a:r>
              <a:rPr lang="en-SG" sz="2600" dirty="0" err="1" smtClean="0"/>
              <a:t>Num</a:t>
            </a:r>
            <a:r>
              <a:rPr lang="en-SG" sz="2600" dirty="0" smtClean="0"/>
              <a:t> 16:31-33 NIV </a:t>
            </a:r>
            <a:endParaRPr lang="en-SG" sz="2600" dirty="0"/>
          </a:p>
        </p:txBody>
      </p:sp>
    </p:spTree>
    <p:extLst>
      <p:ext uri="{BB962C8B-B14F-4D97-AF65-F5344CB8AC3E}">
        <p14:creationId xmlns:p14="http://schemas.microsoft.com/office/powerpoint/2010/main" val="2914240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Wicked did not repent</a:t>
            </a:r>
            <a:endParaRPr lang="en-SG" dirty="0"/>
          </a:p>
        </p:txBody>
      </p:sp>
      <p:sp>
        <p:nvSpPr>
          <p:cNvPr id="3" name="Content Placeholder 2"/>
          <p:cNvSpPr>
            <a:spLocks noGrp="1"/>
          </p:cNvSpPr>
          <p:nvPr>
            <p:ph idx="1"/>
          </p:nvPr>
        </p:nvSpPr>
        <p:spPr/>
        <p:txBody>
          <a:bodyPr/>
          <a:lstStyle/>
          <a:p>
            <a:pPr marL="109728" indent="0">
              <a:buNone/>
            </a:pPr>
            <a:r>
              <a:rPr lang="en-US" dirty="0"/>
              <a:t>The rest of mankind, who were not killed by these plagues, </a:t>
            </a:r>
            <a:r>
              <a:rPr lang="en-US" dirty="0">
                <a:solidFill>
                  <a:srgbClr val="FF0000"/>
                </a:solidFill>
              </a:rPr>
              <a:t>did not repent </a:t>
            </a:r>
            <a:r>
              <a:rPr lang="en-US" dirty="0"/>
              <a:t>of the works of their hands, so as not to worship demons, and the idols of gold and of silver and of brass and of stone and of wood, which can neither see nor hear nor walk; </a:t>
            </a:r>
            <a:r>
              <a:rPr lang="en-US" baseline="30000" dirty="0"/>
              <a:t> </a:t>
            </a:r>
            <a:r>
              <a:rPr lang="en-US" dirty="0"/>
              <a:t>and they </a:t>
            </a:r>
            <a:r>
              <a:rPr lang="en-US" dirty="0">
                <a:solidFill>
                  <a:srgbClr val="FF0000"/>
                </a:solidFill>
              </a:rPr>
              <a:t>did not repent </a:t>
            </a:r>
            <a:r>
              <a:rPr lang="en-US" dirty="0"/>
              <a:t>of their murders nor of their sorceries nor of their immorality nor of their thefts.   </a:t>
            </a:r>
            <a:r>
              <a:rPr lang="en-US" dirty="0" smtClean="0"/>
              <a:t>                           Rev </a:t>
            </a:r>
            <a:r>
              <a:rPr lang="en-US" dirty="0"/>
              <a:t>9:20-21 NASB</a:t>
            </a:r>
            <a:endParaRPr lang="en-SG" dirty="0"/>
          </a:p>
          <a:p>
            <a:pPr marL="109728" indent="0">
              <a:buNone/>
            </a:pPr>
            <a:endParaRPr lang="en-SG" dirty="0"/>
          </a:p>
        </p:txBody>
      </p:sp>
    </p:spTree>
    <p:extLst>
      <p:ext uri="{BB962C8B-B14F-4D97-AF65-F5344CB8AC3E}">
        <p14:creationId xmlns:p14="http://schemas.microsoft.com/office/powerpoint/2010/main" val="6717910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SG" b="1" dirty="0">
                <a:solidFill>
                  <a:srgbClr val="0070C0"/>
                </a:solidFill>
              </a:rPr>
              <a:t>Luke 7:11-15 </a:t>
            </a:r>
            <a:r>
              <a:rPr lang="en-SG" b="1" dirty="0" smtClean="0">
                <a:solidFill>
                  <a:srgbClr val="0070C0"/>
                </a:solidFill>
              </a:rPr>
              <a:t>NKJV</a:t>
            </a:r>
            <a:endParaRPr lang="en-SG" dirty="0">
              <a:solidFill>
                <a:srgbClr val="0070C0"/>
              </a:solidFill>
            </a:endParaRPr>
          </a:p>
        </p:txBody>
      </p:sp>
      <p:sp>
        <p:nvSpPr>
          <p:cNvPr id="3" name="Content Placeholder 2"/>
          <p:cNvSpPr>
            <a:spLocks noGrp="1"/>
          </p:cNvSpPr>
          <p:nvPr>
            <p:ph idx="1"/>
          </p:nvPr>
        </p:nvSpPr>
        <p:spPr>
          <a:xfrm>
            <a:off x="457200" y="2249424"/>
            <a:ext cx="8229600" cy="4608576"/>
          </a:xfrm>
        </p:spPr>
        <p:txBody>
          <a:bodyPr>
            <a:normAutofit fontScale="92500" lnSpcReduction="10000"/>
          </a:bodyPr>
          <a:lstStyle/>
          <a:p>
            <a:pPr marL="109728" indent="0">
              <a:buNone/>
            </a:pPr>
            <a:r>
              <a:rPr lang="en-SG" dirty="0"/>
              <a:t>Now it happened, the day after, </a:t>
            </a:r>
            <a:r>
              <a:rPr lang="en-SG" i="1" dirty="0"/>
              <a:t>that</a:t>
            </a:r>
            <a:r>
              <a:rPr lang="en-SG" dirty="0"/>
              <a:t> He went into a city called Nain; and many of His disciples went with Him, and a large crowd. </a:t>
            </a:r>
            <a:r>
              <a:rPr lang="en-SG" baseline="30000" dirty="0"/>
              <a:t>12 </a:t>
            </a:r>
            <a:r>
              <a:rPr lang="en-SG" dirty="0"/>
              <a:t>And when He came near the gate of the city, behold, a dead man was being carried out, the only son of his mother; and she was a widow. And a large crowd from the city was with her. </a:t>
            </a:r>
            <a:r>
              <a:rPr lang="en-SG" baseline="30000" dirty="0"/>
              <a:t>13 </a:t>
            </a:r>
            <a:r>
              <a:rPr lang="en-SG" dirty="0"/>
              <a:t>When the Lord saw her, He had </a:t>
            </a:r>
            <a:r>
              <a:rPr lang="en-SG" dirty="0">
                <a:solidFill>
                  <a:srgbClr val="0070C0"/>
                </a:solidFill>
              </a:rPr>
              <a:t>compassion</a:t>
            </a:r>
            <a:r>
              <a:rPr lang="en-SG" dirty="0"/>
              <a:t> on her and said to her, “Do not weep.” </a:t>
            </a:r>
            <a:r>
              <a:rPr lang="en-SG" baseline="30000" dirty="0"/>
              <a:t>14 </a:t>
            </a:r>
            <a:r>
              <a:rPr lang="en-SG" dirty="0"/>
              <a:t>Then He came and touched the open coffin, and those who carried </a:t>
            </a:r>
            <a:r>
              <a:rPr lang="en-SG" i="1" dirty="0"/>
              <a:t>him</a:t>
            </a:r>
            <a:r>
              <a:rPr lang="en-SG" dirty="0"/>
              <a:t> stood still. And He said, “Young man, I say to you, arise.” </a:t>
            </a:r>
            <a:r>
              <a:rPr lang="en-SG" baseline="30000" dirty="0"/>
              <a:t>15 </a:t>
            </a:r>
            <a:r>
              <a:rPr lang="en-SG" dirty="0"/>
              <a:t>So he who was dead sat up and began to speak. And He presented him to his mother.</a:t>
            </a:r>
          </a:p>
          <a:p>
            <a:pPr marL="109728" indent="0">
              <a:buNone/>
            </a:pPr>
            <a:endParaRPr lang="en-SG" dirty="0"/>
          </a:p>
        </p:txBody>
      </p:sp>
    </p:spTree>
    <p:extLst>
      <p:ext uri="{BB962C8B-B14F-4D97-AF65-F5344CB8AC3E}">
        <p14:creationId xmlns:p14="http://schemas.microsoft.com/office/powerpoint/2010/main" val="2156258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Truths</a:t>
            </a:r>
            <a:endParaRPr lang="en-SG" dirty="0"/>
          </a:p>
        </p:txBody>
      </p:sp>
      <p:sp>
        <p:nvSpPr>
          <p:cNvPr id="3" name="Content Placeholder 2"/>
          <p:cNvSpPr>
            <a:spLocks noGrp="1"/>
          </p:cNvSpPr>
          <p:nvPr>
            <p:ph idx="1"/>
          </p:nvPr>
        </p:nvSpPr>
        <p:spPr/>
        <p:txBody>
          <a:bodyPr/>
          <a:lstStyle/>
          <a:p>
            <a:pPr marL="624078" indent="-514350">
              <a:buFont typeface="+mj-lt"/>
              <a:buAutoNum type="arabicPeriod" startAt="6"/>
            </a:pPr>
            <a:r>
              <a:rPr lang="en-SG" b="1" dirty="0"/>
              <a:t>Death does not have the final word in life</a:t>
            </a:r>
            <a:r>
              <a:rPr lang="en-SG" dirty="0" smtClean="0"/>
              <a:t>.</a:t>
            </a:r>
          </a:p>
          <a:p>
            <a:pPr marL="624078" indent="-514350">
              <a:buFont typeface="+mj-lt"/>
              <a:buAutoNum type="arabicPeriod" startAt="3"/>
            </a:pPr>
            <a:endParaRPr lang="en-SG" dirty="0"/>
          </a:p>
          <a:p>
            <a:pPr marL="109728" indent="0">
              <a:buNone/>
            </a:pPr>
            <a:r>
              <a:rPr lang="en-SG" dirty="0"/>
              <a:t>But Christ has indeed been raised from the dead, the </a:t>
            </a:r>
            <a:r>
              <a:rPr lang="en-SG" dirty="0" err="1"/>
              <a:t>firstfruits</a:t>
            </a:r>
            <a:r>
              <a:rPr lang="en-SG" dirty="0"/>
              <a:t> of those who have fallen </a:t>
            </a:r>
            <a:r>
              <a:rPr lang="en-SG" dirty="0" smtClean="0"/>
              <a:t>asleep … For </a:t>
            </a:r>
            <a:r>
              <a:rPr lang="en-SG" dirty="0"/>
              <a:t>as in Adam all die, so in Christ all will be made alive. </a:t>
            </a:r>
            <a:r>
              <a:rPr lang="en-SG" dirty="0" smtClean="0"/>
              <a:t>But </a:t>
            </a:r>
            <a:r>
              <a:rPr lang="en-SG" dirty="0"/>
              <a:t>each in turn: Christ, the </a:t>
            </a:r>
            <a:r>
              <a:rPr lang="en-SG" dirty="0" err="1"/>
              <a:t>firstfruits</a:t>
            </a:r>
            <a:r>
              <a:rPr lang="en-SG" dirty="0"/>
              <a:t>; then, when he comes, those who belong to </a:t>
            </a:r>
            <a:r>
              <a:rPr lang="en-SG" dirty="0" smtClean="0"/>
              <a:t>him.</a:t>
            </a:r>
          </a:p>
          <a:p>
            <a:pPr marL="109728" indent="0">
              <a:buNone/>
            </a:pPr>
            <a:r>
              <a:rPr lang="en-SG" dirty="0"/>
              <a:t>	</a:t>
            </a:r>
            <a:r>
              <a:rPr lang="en-SG" dirty="0" smtClean="0"/>
              <a:t>			         1 </a:t>
            </a:r>
            <a:r>
              <a:rPr lang="en-SG" dirty="0" err="1" smtClean="0"/>
              <a:t>Cor</a:t>
            </a:r>
            <a:r>
              <a:rPr lang="en-SG" dirty="0" smtClean="0"/>
              <a:t> 15:20,22-23 NIV </a:t>
            </a:r>
            <a:endParaRPr lang="en-SG" dirty="0"/>
          </a:p>
        </p:txBody>
      </p:sp>
    </p:spTree>
    <p:extLst>
      <p:ext uri="{BB962C8B-B14F-4D97-AF65-F5344CB8AC3E}">
        <p14:creationId xmlns:p14="http://schemas.microsoft.com/office/powerpoint/2010/main" val="1669656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Learning from Job</a:t>
            </a:r>
            <a:endParaRPr lang="en-SG" dirty="0"/>
          </a:p>
        </p:txBody>
      </p:sp>
      <p:sp>
        <p:nvSpPr>
          <p:cNvPr id="3" name="Content Placeholder 2"/>
          <p:cNvSpPr>
            <a:spLocks noGrp="1"/>
          </p:cNvSpPr>
          <p:nvPr>
            <p:ph idx="1"/>
          </p:nvPr>
        </p:nvSpPr>
        <p:spPr>
          <a:xfrm>
            <a:off x="457200" y="2249424"/>
            <a:ext cx="8229600" cy="4608576"/>
          </a:xfrm>
        </p:spPr>
        <p:txBody>
          <a:bodyPr>
            <a:normAutofit/>
          </a:bodyPr>
          <a:lstStyle/>
          <a:p>
            <a:pPr marL="109728" indent="0">
              <a:buNone/>
            </a:pPr>
            <a:r>
              <a:rPr lang="en-SG" dirty="0"/>
              <a:t>“</a:t>
            </a:r>
            <a:r>
              <a:rPr lang="en-US" dirty="0"/>
              <a:t>For I know that my Redeemer lives, and at the last he will stand upon the earth.</a:t>
            </a:r>
            <a:r>
              <a:rPr lang="en-US" b="1" baseline="30000" dirty="0"/>
              <a:t> </a:t>
            </a:r>
            <a:r>
              <a:rPr lang="en-US" dirty="0"/>
              <a:t>And after my skin has been thus destroyed, yet in my flesh I shall see God”  			  Job 19:25-26 </a:t>
            </a:r>
            <a:r>
              <a:rPr lang="en-US" dirty="0" smtClean="0"/>
              <a:t>ESV</a:t>
            </a:r>
          </a:p>
          <a:p>
            <a:pPr marL="109728" indent="0">
              <a:buNone/>
            </a:pPr>
            <a:endParaRPr lang="en-SG" dirty="0"/>
          </a:p>
          <a:p>
            <a:pPr marL="109728" indent="0">
              <a:buNone/>
            </a:pPr>
            <a:r>
              <a:rPr lang="en-US" dirty="0"/>
              <a:t>“Naked I came from my mother's womb, and naked shall I return. The </a:t>
            </a:r>
            <a:r>
              <a:rPr lang="en-US" cap="small" dirty="0"/>
              <a:t>Lord</a:t>
            </a:r>
            <a:r>
              <a:rPr lang="en-US" dirty="0"/>
              <a:t> gave, and the </a:t>
            </a:r>
            <a:r>
              <a:rPr lang="en-US" cap="small" dirty="0"/>
              <a:t>Lord</a:t>
            </a:r>
            <a:r>
              <a:rPr lang="en-US" dirty="0"/>
              <a:t> has taken away; </a:t>
            </a:r>
            <a:r>
              <a:rPr lang="en-US" dirty="0">
                <a:solidFill>
                  <a:srgbClr val="0070C0"/>
                </a:solidFill>
              </a:rPr>
              <a:t>blessed be the name of the </a:t>
            </a:r>
            <a:r>
              <a:rPr lang="en-US" cap="small" dirty="0">
                <a:solidFill>
                  <a:srgbClr val="0070C0"/>
                </a:solidFill>
              </a:rPr>
              <a:t>Lord</a:t>
            </a:r>
            <a:r>
              <a:rPr lang="en-US" dirty="0"/>
              <a:t>.” </a:t>
            </a:r>
            <a:r>
              <a:rPr lang="en-US" dirty="0" smtClean="0"/>
              <a:t>			Job </a:t>
            </a:r>
            <a:r>
              <a:rPr lang="en-US" dirty="0"/>
              <a:t>1:21 ESV</a:t>
            </a:r>
          </a:p>
          <a:p>
            <a:pPr marL="109728" indent="0">
              <a:buNone/>
            </a:pPr>
            <a:endParaRPr lang="en-US" dirty="0"/>
          </a:p>
          <a:p>
            <a:pPr marL="109728" indent="0">
              <a:buNone/>
            </a:pPr>
            <a:endParaRPr lang="en-SG" dirty="0" smtClean="0"/>
          </a:p>
        </p:txBody>
      </p:sp>
    </p:spTree>
    <p:extLst>
      <p:ext uri="{BB962C8B-B14F-4D97-AF65-F5344CB8AC3E}">
        <p14:creationId xmlns:p14="http://schemas.microsoft.com/office/powerpoint/2010/main" val="49752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64704"/>
            <a:ext cx="8229600" cy="1066800"/>
          </a:xfrm>
        </p:spPr>
        <p:txBody>
          <a:bodyPr/>
          <a:lstStyle/>
          <a:p>
            <a:r>
              <a:rPr lang="en-SG" dirty="0" smtClean="0"/>
              <a:t>Truths (Summary)</a:t>
            </a:r>
            <a:endParaRPr lang="en-SG" dirty="0"/>
          </a:p>
        </p:txBody>
      </p:sp>
      <p:sp>
        <p:nvSpPr>
          <p:cNvPr id="3" name="Content Placeholder 2"/>
          <p:cNvSpPr>
            <a:spLocks noGrp="1"/>
          </p:cNvSpPr>
          <p:nvPr>
            <p:ph idx="1"/>
          </p:nvPr>
        </p:nvSpPr>
        <p:spPr>
          <a:xfrm>
            <a:off x="457200" y="1772816"/>
            <a:ext cx="8229600" cy="5085184"/>
          </a:xfrm>
        </p:spPr>
        <p:txBody>
          <a:bodyPr>
            <a:normAutofit fontScale="92500" lnSpcReduction="20000"/>
          </a:bodyPr>
          <a:lstStyle/>
          <a:p>
            <a:pPr marL="624078" indent="-514350">
              <a:buFont typeface="+mj-lt"/>
              <a:buAutoNum type="arabicPeriod"/>
            </a:pPr>
            <a:r>
              <a:rPr lang="en-SG" sz="3600" dirty="0"/>
              <a:t>God allows Satan to work his diabolical plans through His permissive will.</a:t>
            </a:r>
          </a:p>
          <a:p>
            <a:pPr marL="624078" indent="-514350">
              <a:buFont typeface="+mj-lt"/>
              <a:buAutoNum type="arabicPeriod"/>
            </a:pPr>
            <a:r>
              <a:rPr lang="en-SG" sz="3300" dirty="0" smtClean="0"/>
              <a:t>Evil </a:t>
            </a:r>
            <a:r>
              <a:rPr lang="en-SG" sz="3300" dirty="0"/>
              <a:t>originates in the heart of man</a:t>
            </a:r>
            <a:r>
              <a:rPr lang="en-SG" sz="3300" dirty="0" smtClean="0"/>
              <a:t>.</a:t>
            </a:r>
          </a:p>
          <a:p>
            <a:pPr marL="624078" indent="-514350">
              <a:buFont typeface="+mj-lt"/>
              <a:buAutoNum type="arabicPeriod"/>
            </a:pPr>
            <a:r>
              <a:rPr lang="en-US" sz="3300" dirty="0"/>
              <a:t>Believers </a:t>
            </a:r>
            <a:r>
              <a:rPr lang="en-US" sz="3300" dirty="0" smtClean="0"/>
              <a:t>are not spared from the effects of evil.</a:t>
            </a:r>
          </a:p>
          <a:p>
            <a:pPr marL="624078" indent="-514350">
              <a:buFont typeface="+mj-lt"/>
              <a:buAutoNum type="arabicPeriod"/>
            </a:pPr>
            <a:r>
              <a:rPr lang="en-SG" sz="3300" dirty="0"/>
              <a:t>The tragic suffering or untimely death of people is not due to the fact that they were worse sinners</a:t>
            </a:r>
            <a:r>
              <a:rPr lang="en-SG" sz="3300" dirty="0" smtClean="0"/>
              <a:t>.</a:t>
            </a:r>
          </a:p>
          <a:p>
            <a:pPr marL="624078" indent="-514350">
              <a:buFont typeface="+mj-lt"/>
              <a:buAutoNum type="arabicPeriod"/>
            </a:pPr>
            <a:r>
              <a:rPr lang="en-SG" sz="3300" dirty="0"/>
              <a:t>God can use natural disasters </a:t>
            </a:r>
            <a:r>
              <a:rPr lang="en-SG" sz="3300" dirty="0" smtClean="0"/>
              <a:t>or sicknesses to </a:t>
            </a:r>
            <a:r>
              <a:rPr lang="en-SG" sz="3300" dirty="0"/>
              <a:t>be His instruments of judgment</a:t>
            </a:r>
            <a:r>
              <a:rPr lang="en-SG" sz="3300" dirty="0" smtClean="0"/>
              <a:t>.</a:t>
            </a:r>
          </a:p>
          <a:p>
            <a:pPr marL="624078" indent="-514350">
              <a:buFont typeface="+mj-lt"/>
              <a:buAutoNum type="arabicPeriod"/>
            </a:pPr>
            <a:r>
              <a:rPr lang="en-SG" sz="3300" dirty="0"/>
              <a:t>Death does not have the final word in life.</a:t>
            </a:r>
          </a:p>
          <a:p>
            <a:pPr marL="109728" indent="0">
              <a:buNone/>
            </a:pPr>
            <a:endParaRPr lang="en-SG" dirty="0" smtClean="0"/>
          </a:p>
          <a:p>
            <a:pPr marL="624078" indent="-514350">
              <a:buFont typeface="+mj-lt"/>
              <a:buAutoNum type="arabicPeriod"/>
            </a:pPr>
            <a:endParaRPr lang="en-SG" dirty="0"/>
          </a:p>
          <a:p>
            <a:pPr marL="624078" indent="-514350">
              <a:buFont typeface="+mj-lt"/>
              <a:buAutoNum type="arabicPeriod"/>
            </a:pPr>
            <a:endParaRPr lang="en-SG" dirty="0"/>
          </a:p>
          <a:p>
            <a:pPr marL="624078" indent="-514350">
              <a:buFont typeface="+mj-lt"/>
              <a:buAutoNum type="arabicPeriod"/>
            </a:pPr>
            <a:endParaRPr lang="en-SG" dirty="0"/>
          </a:p>
          <a:p>
            <a:pPr marL="624078" indent="-514350">
              <a:buFont typeface="+mj-lt"/>
              <a:buAutoNum type="arabicPeriod"/>
            </a:pPr>
            <a:endParaRPr lang="en-US" dirty="0"/>
          </a:p>
          <a:p>
            <a:pPr marL="624078" indent="-514350">
              <a:buFont typeface="+mj-lt"/>
              <a:buAutoNum type="arabicPeriod"/>
            </a:pPr>
            <a:endParaRPr lang="en-SG" dirty="0"/>
          </a:p>
          <a:p>
            <a:pPr marL="624078" indent="-514350">
              <a:buFont typeface="+mj-lt"/>
              <a:buAutoNum type="arabicPeriod"/>
            </a:pPr>
            <a:endParaRPr lang="en-SG" dirty="0"/>
          </a:p>
        </p:txBody>
      </p:sp>
    </p:spTree>
    <p:extLst>
      <p:ext uri="{BB962C8B-B14F-4D97-AF65-F5344CB8AC3E}">
        <p14:creationId xmlns:p14="http://schemas.microsoft.com/office/powerpoint/2010/main" val="15699634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Problem of pain and suffering</a:t>
            </a:r>
            <a:endParaRPr lang="en-SG" dirty="0"/>
          </a:p>
        </p:txBody>
      </p:sp>
      <p:sp>
        <p:nvSpPr>
          <p:cNvPr id="3" name="Content Placeholder 2"/>
          <p:cNvSpPr>
            <a:spLocks noGrp="1"/>
          </p:cNvSpPr>
          <p:nvPr>
            <p:ph idx="1"/>
          </p:nvPr>
        </p:nvSpPr>
        <p:spPr/>
        <p:txBody>
          <a:bodyPr/>
          <a:lstStyle/>
          <a:p>
            <a:pPr marL="109728" indent="0">
              <a:buNone/>
            </a:pPr>
            <a:r>
              <a:rPr lang="en-US" dirty="0"/>
              <a:t>For it has been granted to you on behalf of Christ not only to believe in him, but also to suffer for him.   </a:t>
            </a:r>
            <a:r>
              <a:rPr lang="en-US" dirty="0" smtClean="0"/>
              <a:t>					Phil </a:t>
            </a:r>
            <a:r>
              <a:rPr lang="en-US" dirty="0"/>
              <a:t>1:29 NIV</a:t>
            </a:r>
            <a:endParaRPr lang="en-SG" dirty="0"/>
          </a:p>
          <a:p>
            <a:pPr marL="109728" indent="0">
              <a:buNone/>
            </a:pPr>
            <a:endParaRPr lang="en-SG" dirty="0" smtClean="0"/>
          </a:p>
          <a:p>
            <a:pPr marL="109728" indent="0">
              <a:buNone/>
            </a:pPr>
            <a:r>
              <a:rPr lang="en-SG" dirty="0" smtClean="0"/>
              <a:t>“God whispers to us in our pleasures, speaks in our conscience, but shouts in our pains: it is His megaphone to rouse a deaf world.”</a:t>
            </a:r>
          </a:p>
          <a:p>
            <a:pPr marL="109728" indent="0">
              <a:buNone/>
            </a:pPr>
            <a:r>
              <a:rPr lang="en-SG" dirty="0"/>
              <a:t>	</a:t>
            </a:r>
            <a:r>
              <a:rPr lang="en-SG" dirty="0" smtClean="0"/>
              <a:t>				C. S. Lewis</a:t>
            </a:r>
          </a:p>
          <a:p>
            <a:pPr marL="109728" indent="0">
              <a:buNone/>
            </a:pPr>
            <a:r>
              <a:rPr lang="en-SG" dirty="0"/>
              <a:t>	</a:t>
            </a:r>
            <a:r>
              <a:rPr lang="en-SG" dirty="0" smtClean="0"/>
              <a:t>				The Problem of Pain</a:t>
            </a:r>
            <a:endParaRPr lang="en-SG" dirty="0"/>
          </a:p>
        </p:txBody>
      </p:sp>
    </p:spTree>
    <p:extLst>
      <p:ext uri="{BB962C8B-B14F-4D97-AF65-F5344CB8AC3E}">
        <p14:creationId xmlns:p14="http://schemas.microsoft.com/office/powerpoint/2010/main" val="1205276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SG" b="1" dirty="0" smtClean="0"/>
              <a:t>How should we respond to calamity?</a:t>
            </a:r>
            <a:endParaRPr lang="en-SG" b="1" dirty="0"/>
          </a:p>
        </p:txBody>
      </p:sp>
      <p:sp>
        <p:nvSpPr>
          <p:cNvPr id="3" name="Content Placeholder 2"/>
          <p:cNvSpPr>
            <a:spLocks noGrp="1"/>
          </p:cNvSpPr>
          <p:nvPr>
            <p:ph idx="1"/>
          </p:nvPr>
        </p:nvSpPr>
        <p:spPr/>
        <p:txBody>
          <a:bodyPr>
            <a:normAutofit/>
          </a:bodyPr>
          <a:lstStyle/>
          <a:p>
            <a:pPr marL="624078" indent="-514350">
              <a:buFont typeface="+mj-lt"/>
              <a:buAutoNum type="arabicPeriod"/>
            </a:pPr>
            <a:r>
              <a:rPr lang="en-SG" b="1" dirty="0" smtClean="0"/>
              <a:t>Repentance</a:t>
            </a:r>
            <a:r>
              <a:rPr lang="en-SG" dirty="0" smtClean="0"/>
              <a:t>: change our life’s direction; towards God rather than away from Him (faith in God)</a:t>
            </a:r>
          </a:p>
          <a:p>
            <a:pPr marL="624078" indent="-514350">
              <a:buFont typeface="+mj-lt"/>
              <a:buAutoNum type="arabicPeriod"/>
            </a:pPr>
            <a:r>
              <a:rPr lang="en-SG" b="1" dirty="0" smtClean="0"/>
              <a:t>Compassion</a:t>
            </a:r>
            <a:r>
              <a:rPr lang="en-SG" dirty="0" smtClean="0"/>
              <a:t>: reaching out to those afflicted or undergoing hardship with kindness (love people)</a:t>
            </a:r>
          </a:p>
          <a:p>
            <a:pPr marL="624078" indent="-514350">
              <a:buFont typeface="+mj-lt"/>
              <a:buAutoNum type="arabicPeriod"/>
            </a:pPr>
            <a:r>
              <a:rPr lang="en-SG" b="1" dirty="0" smtClean="0"/>
              <a:t>Worship</a:t>
            </a:r>
            <a:r>
              <a:rPr lang="en-SG" dirty="0" smtClean="0"/>
              <a:t>: acknowledging God as our Sovereign Creator despite the circumstances of life (humble ourselves)</a:t>
            </a:r>
          </a:p>
          <a:p>
            <a:pPr marL="109728" indent="0">
              <a:buNone/>
            </a:pPr>
            <a:endParaRPr lang="en-US" dirty="0" smtClean="0"/>
          </a:p>
        </p:txBody>
      </p:sp>
    </p:spTree>
    <p:extLst>
      <p:ext uri="{BB962C8B-B14F-4D97-AF65-F5344CB8AC3E}">
        <p14:creationId xmlns:p14="http://schemas.microsoft.com/office/powerpoint/2010/main" val="41397891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1066800"/>
          </a:xfrm>
        </p:spPr>
        <p:txBody>
          <a:bodyPr/>
          <a:lstStyle/>
          <a:p>
            <a:r>
              <a:rPr lang="en-SG" dirty="0" smtClean="0"/>
              <a:t>Rom 8:32-35 NLT </a:t>
            </a:r>
            <a:endParaRPr lang="en-SG" dirty="0"/>
          </a:p>
        </p:txBody>
      </p:sp>
      <p:sp>
        <p:nvSpPr>
          <p:cNvPr id="3" name="Content Placeholder 2"/>
          <p:cNvSpPr>
            <a:spLocks noGrp="1"/>
          </p:cNvSpPr>
          <p:nvPr>
            <p:ph idx="1"/>
          </p:nvPr>
        </p:nvSpPr>
        <p:spPr>
          <a:xfrm>
            <a:off x="442083" y="1700808"/>
            <a:ext cx="8229600" cy="4968552"/>
          </a:xfrm>
        </p:spPr>
        <p:txBody>
          <a:bodyPr>
            <a:noAutofit/>
          </a:bodyPr>
          <a:lstStyle/>
          <a:p>
            <a:pPr marL="109728" indent="0">
              <a:buNone/>
            </a:pPr>
            <a:r>
              <a:rPr lang="en-US" sz="2700" b="1" baseline="30000" dirty="0"/>
              <a:t>32 </a:t>
            </a:r>
            <a:r>
              <a:rPr lang="en-US" sz="2700" dirty="0"/>
              <a:t>Since he did not spare even his own Son but gave him up for us all, won’t he also give us everything else? </a:t>
            </a:r>
            <a:r>
              <a:rPr lang="en-US" sz="2700" b="1" baseline="30000" dirty="0"/>
              <a:t>33 </a:t>
            </a:r>
            <a:r>
              <a:rPr lang="en-US" sz="2700" dirty="0"/>
              <a:t>Who dares accuse us whom God has chosen for his own? No one—for God himself has given us right standing with himself. </a:t>
            </a:r>
            <a:r>
              <a:rPr lang="en-US" sz="2700" b="1" baseline="30000" dirty="0"/>
              <a:t>34 </a:t>
            </a:r>
            <a:r>
              <a:rPr lang="en-US" sz="2700" dirty="0"/>
              <a:t>Who then will condemn us? No one—for Christ Jesus died for us and was raised to life for us, and he is sitting in the place of honor at God’s right hand, pleading for us.</a:t>
            </a:r>
          </a:p>
          <a:p>
            <a:pPr marL="109728" indent="0">
              <a:buNone/>
            </a:pPr>
            <a:r>
              <a:rPr lang="en-US" sz="2700" b="1" baseline="30000" dirty="0"/>
              <a:t>35 </a:t>
            </a:r>
            <a:r>
              <a:rPr lang="en-US" sz="2700" dirty="0"/>
              <a:t>Can anything ever separate us from Christ’s love? Does it mean he no longer loves us if we have trouble or calamity, or are persecuted, or hungry, or destitute, or in danger, or threatened with death? </a:t>
            </a:r>
            <a:endParaRPr lang="en-SG" sz="2700" dirty="0"/>
          </a:p>
        </p:txBody>
      </p:sp>
    </p:spTree>
    <p:extLst>
      <p:ext uri="{BB962C8B-B14F-4D97-AF65-F5344CB8AC3E}">
        <p14:creationId xmlns:p14="http://schemas.microsoft.com/office/powerpoint/2010/main" val="243682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SG" dirty="0" smtClean="0"/>
              <a:t>Isaiah 55:8-9 NIV</a:t>
            </a:r>
            <a:endParaRPr lang="en-SG" dirty="0"/>
          </a:p>
        </p:txBody>
      </p:sp>
      <p:sp>
        <p:nvSpPr>
          <p:cNvPr id="3" name="Content Placeholder 2"/>
          <p:cNvSpPr>
            <a:spLocks noGrp="1"/>
          </p:cNvSpPr>
          <p:nvPr>
            <p:ph idx="1"/>
          </p:nvPr>
        </p:nvSpPr>
        <p:spPr/>
        <p:txBody>
          <a:bodyPr>
            <a:normAutofit/>
          </a:bodyPr>
          <a:lstStyle/>
          <a:p>
            <a:pPr marL="109728" indent="0">
              <a:buNone/>
            </a:pPr>
            <a:r>
              <a:rPr lang="en-US" dirty="0" smtClean="0"/>
              <a:t>“For </a:t>
            </a:r>
            <a:r>
              <a:rPr lang="en-US" dirty="0"/>
              <a:t>my thoughts are not your thoughts</a:t>
            </a:r>
            <a:r>
              <a:rPr lang="en-US" dirty="0" smtClean="0"/>
              <a:t>,</a:t>
            </a:r>
            <a:r>
              <a:rPr lang="en-US" dirty="0"/>
              <a:t> neither are your ways my ways,” </a:t>
            </a:r>
            <a:r>
              <a:rPr lang="en-US" dirty="0" smtClean="0"/>
              <a:t>declares </a:t>
            </a:r>
            <a:r>
              <a:rPr lang="en-US" dirty="0"/>
              <a:t>the </a:t>
            </a:r>
            <a:r>
              <a:rPr lang="en-US" cap="small" dirty="0" smtClean="0"/>
              <a:t>Lord</a:t>
            </a:r>
            <a:r>
              <a:rPr lang="en-US" dirty="0" smtClean="0"/>
              <a:t>.</a:t>
            </a:r>
          </a:p>
          <a:p>
            <a:pPr marL="109728" indent="0">
              <a:buNone/>
            </a:pPr>
            <a:r>
              <a:rPr lang="en-US" dirty="0" smtClean="0"/>
              <a:t>“As the heavens are higher than the earth, so are my ways higher than your ways and my thoughts than your thoughts.”    </a:t>
            </a:r>
          </a:p>
          <a:p>
            <a:pPr marL="109728" indent="0">
              <a:buNone/>
            </a:pPr>
            <a:r>
              <a:rPr lang="en-US" dirty="0"/>
              <a:t/>
            </a:r>
            <a:br>
              <a:rPr lang="en-US" dirty="0"/>
            </a:br>
            <a:endParaRPr lang="en-SG" sz="4000" dirty="0"/>
          </a:p>
        </p:txBody>
      </p:sp>
    </p:spTree>
    <p:extLst>
      <p:ext uri="{BB962C8B-B14F-4D97-AF65-F5344CB8AC3E}">
        <p14:creationId xmlns:p14="http://schemas.microsoft.com/office/powerpoint/2010/main" val="248608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Rom 8:37–39 NLT </a:t>
            </a:r>
            <a:endParaRPr lang="en-SG" dirty="0"/>
          </a:p>
        </p:txBody>
      </p:sp>
      <p:sp>
        <p:nvSpPr>
          <p:cNvPr id="3" name="Content Placeholder 2"/>
          <p:cNvSpPr>
            <a:spLocks noGrp="1"/>
          </p:cNvSpPr>
          <p:nvPr>
            <p:ph idx="1"/>
          </p:nvPr>
        </p:nvSpPr>
        <p:spPr>
          <a:xfrm>
            <a:off x="457200" y="2249424"/>
            <a:ext cx="8229600" cy="4491944"/>
          </a:xfrm>
        </p:spPr>
        <p:txBody>
          <a:bodyPr>
            <a:normAutofit fontScale="92500" lnSpcReduction="10000"/>
          </a:bodyPr>
          <a:lstStyle/>
          <a:p>
            <a:pPr marL="109728" indent="0">
              <a:buNone/>
            </a:pPr>
            <a:r>
              <a:rPr lang="en-US" sz="3000" b="1" baseline="30000" dirty="0" smtClean="0"/>
              <a:t>37</a:t>
            </a:r>
            <a:r>
              <a:rPr lang="en-US" sz="3000" b="1" baseline="30000" dirty="0"/>
              <a:t> </a:t>
            </a:r>
            <a:r>
              <a:rPr lang="en-US" sz="3000" dirty="0"/>
              <a:t>No, despite all these things, overwhelming victory is ours through Christ, who loved us.</a:t>
            </a:r>
          </a:p>
          <a:p>
            <a:pPr marL="109728" indent="0">
              <a:buNone/>
            </a:pPr>
            <a:r>
              <a:rPr lang="en-US" sz="3000" b="1" baseline="30000" dirty="0"/>
              <a:t>38 </a:t>
            </a:r>
            <a:r>
              <a:rPr lang="en-US" sz="3000" dirty="0"/>
              <a:t>And I am convinced that nothing can ever separate us from God’s love. Neither death nor life, neither angels nor demons, neither our fears for today nor our worries about tomorrow—not even the powers of hell can separate us from God’s love. </a:t>
            </a:r>
            <a:r>
              <a:rPr lang="en-US" sz="3000" b="1" baseline="30000" dirty="0"/>
              <a:t>39 </a:t>
            </a:r>
            <a:r>
              <a:rPr lang="en-US" sz="3000" dirty="0"/>
              <a:t>No power in the sky above or in the earth below—indeed, nothing in all creation will ever be able to separate us from the love of God that is revealed in Christ Jesus our Lord.</a:t>
            </a:r>
          </a:p>
          <a:p>
            <a:pPr marL="109728" indent="0">
              <a:buNone/>
            </a:pPr>
            <a:endParaRPr lang="en-SG" dirty="0"/>
          </a:p>
        </p:txBody>
      </p:sp>
    </p:spTree>
    <p:extLst>
      <p:ext uri="{BB962C8B-B14F-4D97-AF65-F5344CB8AC3E}">
        <p14:creationId xmlns:p14="http://schemas.microsoft.com/office/powerpoint/2010/main" val="379751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Calamitous Events</a:t>
            </a:r>
            <a:endParaRPr lang="en-SG" dirty="0"/>
          </a:p>
        </p:txBody>
      </p:sp>
      <p:sp>
        <p:nvSpPr>
          <p:cNvPr id="3" name="Content Placeholder 2"/>
          <p:cNvSpPr>
            <a:spLocks noGrp="1"/>
          </p:cNvSpPr>
          <p:nvPr>
            <p:ph idx="1"/>
          </p:nvPr>
        </p:nvSpPr>
        <p:spPr/>
        <p:txBody>
          <a:bodyPr>
            <a:normAutofit lnSpcReduction="10000"/>
          </a:bodyPr>
          <a:lstStyle/>
          <a:p>
            <a:pPr marL="109728" indent="0">
              <a:buNone/>
            </a:pPr>
            <a:r>
              <a:rPr lang="en-SG" dirty="0" smtClean="0"/>
              <a:t>Calamity: </a:t>
            </a:r>
            <a:r>
              <a:rPr lang="en-SG" dirty="0"/>
              <a:t>a great misfortune or disaster bringing grievous </a:t>
            </a:r>
            <a:r>
              <a:rPr lang="en-SG" dirty="0" smtClean="0"/>
              <a:t>affliction </a:t>
            </a:r>
            <a:endParaRPr lang="en-SG" dirty="0"/>
          </a:p>
          <a:p>
            <a:pPr marL="109728" indent="0">
              <a:buNone/>
            </a:pPr>
            <a:r>
              <a:rPr lang="en-SG" dirty="0" smtClean="0"/>
              <a:t>Crisis: time of intense difficulty or danger</a:t>
            </a:r>
          </a:p>
          <a:p>
            <a:pPr marL="109728" indent="0">
              <a:buNone/>
            </a:pPr>
            <a:r>
              <a:rPr lang="en-SG" b="1" dirty="0" smtClean="0"/>
              <a:t>Examples</a:t>
            </a:r>
          </a:p>
          <a:p>
            <a:r>
              <a:rPr lang="en-SG" dirty="0"/>
              <a:t>2001: 9/11 </a:t>
            </a:r>
            <a:endParaRPr lang="en-SG" dirty="0" smtClean="0"/>
          </a:p>
          <a:p>
            <a:r>
              <a:rPr lang="en-SG" dirty="0" smtClean="0"/>
              <a:t>2003: SARS</a:t>
            </a:r>
          </a:p>
          <a:p>
            <a:r>
              <a:rPr lang="en-SG" dirty="0" smtClean="0"/>
              <a:t>2004</a:t>
            </a:r>
            <a:r>
              <a:rPr lang="en-SG" dirty="0"/>
              <a:t>: Boxing Day South Asian tsunami </a:t>
            </a:r>
            <a:endParaRPr lang="en-SG" dirty="0" smtClean="0"/>
          </a:p>
          <a:p>
            <a:r>
              <a:rPr lang="en-SG" dirty="0" smtClean="0"/>
              <a:t>2011</a:t>
            </a:r>
            <a:r>
              <a:rPr lang="en-SG" dirty="0"/>
              <a:t>: Mar 11 earthquake-cum-tsunami </a:t>
            </a:r>
            <a:r>
              <a:rPr lang="en-SG" dirty="0" smtClean="0"/>
              <a:t>in Japan</a:t>
            </a:r>
          </a:p>
          <a:p>
            <a:r>
              <a:rPr lang="en-SG" dirty="0" smtClean="0"/>
              <a:t>2014</a:t>
            </a:r>
            <a:r>
              <a:rPr lang="en-SG" dirty="0"/>
              <a:t>: Mar 8 disappearance of </a:t>
            </a:r>
            <a:r>
              <a:rPr lang="en-SG" dirty="0" smtClean="0"/>
              <a:t>MH370</a:t>
            </a:r>
          </a:p>
          <a:p>
            <a:r>
              <a:rPr lang="en-SG" dirty="0" smtClean="0"/>
              <a:t>2020: Covid-19</a:t>
            </a:r>
            <a:endParaRPr lang="en-SG" dirty="0"/>
          </a:p>
        </p:txBody>
      </p:sp>
    </p:spTree>
    <p:extLst>
      <p:ext uri="{BB962C8B-B14F-4D97-AF65-F5344CB8AC3E}">
        <p14:creationId xmlns:p14="http://schemas.microsoft.com/office/powerpoint/2010/main" val="2197818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Truths</a:t>
            </a:r>
            <a:endParaRPr lang="en-SG" dirty="0"/>
          </a:p>
        </p:txBody>
      </p:sp>
      <p:sp>
        <p:nvSpPr>
          <p:cNvPr id="3" name="Content Placeholder 2"/>
          <p:cNvSpPr>
            <a:spLocks noGrp="1"/>
          </p:cNvSpPr>
          <p:nvPr>
            <p:ph idx="1"/>
          </p:nvPr>
        </p:nvSpPr>
        <p:spPr/>
        <p:txBody>
          <a:bodyPr>
            <a:normAutofit fontScale="92500"/>
          </a:bodyPr>
          <a:lstStyle/>
          <a:p>
            <a:pPr marL="624078" indent="-514350">
              <a:buFont typeface="+mj-lt"/>
              <a:buAutoNum type="arabicPeriod"/>
            </a:pPr>
            <a:r>
              <a:rPr lang="en-SG" b="1" dirty="0"/>
              <a:t>God </a:t>
            </a:r>
            <a:r>
              <a:rPr lang="en-SG" b="1" dirty="0" smtClean="0"/>
              <a:t>allows </a:t>
            </a:r>
            <a:r>
              <a:rPr lang="en-SG" b="1" dirty="0"/>
              <a:t>Satan </a:t>
            </a:r>
            <a:r>
              <a:rPr lang="en-SG" b="1" dirty="0" smtClean="0"/>
              <a:t>to work </a:t>
            </a:r>
            <a:r>
              <a:rPr lang="en-SG" b="1" dirty="0"/>
              <a:t>his diabolical plans through His permissive will</a:t>
            </a:r>
            <a:r>
              <a:rPr lang="en-SG" dirty="0" smtClean="0"/>
              <a:t>.</a:t>
            </a:r>
          </a:p>
          <a:p>
            <a:pPr marL="109728" indent="0">
              <a:buNone/>
            </a:pPr>
            <a:r>
              <a:rPr lang="en-SG" dirty="0"/>
              <a:t>We know that we are children of God, and that the whole world is under the control of the evil one</a:t>
            </a:r>
            <a:r>
              <a:rPr lang="en-SG" dirty="0" smtClean="0"/>
              <a:t>.</a:t>
            </a:r>
          </a:p>
          <a:p>
            <a:pPr marL="109728" indent="0">
              <a:buNone/>
            </a:pPr>
            <a:r>
              <a:rPr lang="en-SG" dirty="0"/>
              <a:t>	</a:t>
            </a:r>
            <a:r>
              <a:rPr lang="en-SG" dirty="0" smtClean="0"/>
              <a:t>				              1 </a:t>
            </a:r>
            <a:r>
              <a:rPr lang="en-SG" dirty="0" err="1" smtClean="0"/>
              <a:t>Jn</a:t>
            </a:r>
            <a:r>
              <a:rPr lang="en-SG" dirty="0" smtClean="0"/>
              <a:t> 5:19 NIV</a:t>
            </a:r>
          </a:p>
          <a:p>
            <a:pPr marL="109728" indent="0">
              <a:buNone/>
            </a:pPr>
            <a:r>
              <a:rPr lang="en-US" dirty="0"/>
              <a:t>The devil led him up to a high place and showed him in an instant all the kingdoms of the world. </a:t>
            </a:r>
            <a:r>
              <a:rPr lang="en-US" baseline="30000" dirty="0"/>
              <a:t> </a:t>
            </a:r>
            <a:r>
              <a:rPr lang="en-US" dirty="0"/>
              <a:t>And he said to him, “I will give you all their authority and splendor; it has been given to me, and I can give it to anyone I want to.”   </a:t>
            </a:r>
            <a:r>
              <a:rPr lang="en-US" dirty="0" smtClean="0"/>
              <a:t>			Luke </a:t>
            </a:r>
            <a:r>
              <a:rPr lang="en-US" dirty="0"/>
              <a:t>4:5-6 NIV</a:t>
            </a:r>
            <a:endParaRPr lang="en-SG" dirty="0"/>
          </a:p>
          <a:p>
            <a:pPr marL="109728" indent="0">
              <a:buNone/>
            </a:pPr>
            <a:endParaRPr lang="en-SG" dirty="0" smtClean="0"/>
          </a:p>
        </p:txBody>
      </p:sp>
    </p:spTree>
    <p:extLst>
      <p:ext uri="{BB962C8B-B14F-4D97-AF65-F5344CB8AC3E}">
        <p14:creationId xmlns:p14="http://schemas.microsoft.com/office/powerpoint/2010/main" val="4088631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Truths</a:t>
            </a:r>
            <a:endParaRPr lang="en-SG" dirty="0"/>
          </a:p>
        </p:txBody>
      </p:sp>
      <p:sp>
        <p:nvSpPr>
          <p:cNvPr id="3" name="Content Placeholder 2"/>
          <p:cNvSpPr>
            <a:spLocks noGrp="1"/>
          </p:cNvSpPr>
          <p:nvPr>
            <p:ph idx="1"/>
          </p:nvPr>
        </p:nvSpPr>
        <p:spPr/>
        <p:txBody>
          <a:bodyPr/>
          <a:lstStyle/>
          <a:p>
            <a:pPr marL="624078" indent="-514350">
              <a:buFont typeface="+mj-lt"/>
              <a:buAutoNum type="arabicPeriod" startAt="2"/>
            </a:pPr>
            <a:r>
              <a:rPr lang="en-SG" b="1" dirty="0" smtClean="0"/>
              <a:t>Evil originates in the heart of man</a:t>
            </a:r>
            <a:r>
              <a:rPr lang="en-SG" dirty="0" smtClean="0"/>
              <a:t>.</a:t>
            </a:r>
          </a:p>
          <a:p>
            <a:pPr marL="624078" indent="-514350">
              <a:buFont typeface="+mj-lt"/>
              <a:buAutoNum type="arabicPeriod" startAt="2"/>
            </a:pPr>
            <a:endParaRPr lang="en-SG" dirty="0"/>
          </a:p>
          <a:p>
            <a:pPr marL="109728" indent="0">
              <a:buNone/>
            </a:pPr>
            <a:r>
              <a:rPr lang="en-SG" dirty="0"/>
              <a:t>When tempted, no one should say, “God is tempting me.” For God cannot be tempted by evil, nor does he tempt anyone;</a:t>
            </a:r>
            <a:r>
              <a:rPr lang="en-SG" baseline="30000" dirty="0"/>
              <a:t> </a:t>
            </a:r>
            <a:r>
              <a:rPr lang="en-SG" dirty="0"/>
              <a:t>but each person is tempted when they are dragged away by their own evil desire and enticed. Then, after desire has conceived, it gives birth to sin; and sin, when it is full-grown, gives birth to death.    Jas 1:13-15 NIV</a:t>
            </a:r>
          </a:p>
          <a:p>
            <a:pPr marL="109728" indent="0">
              <a:buNone/>
            </a:pPr>
            <a:endParaRPr lang="en-SG" dirty="0"/>
          </a:p>
        </p:txBody>
      </p:sp>
    </p:spTree>
    <p:extLst>
      <p:ext uri="{BB962C8B-B14F-4D97-AF65-F5344CB8AC3E}">
        <p14:creationId xmlns:p14="http://schemas.microsoft.com/office/powerpoint/2010/main" val="1875505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Evil activities will increase</a:t>
            </a:r>
            <a:endParaRPr lang="en-SG" dirty="0"/>
          </a:p>
        </p:txBody>
      </p:sp>
      <p:sp>
        <p:nvSpPr>
          <p:cNvPr id="3" name="Content Placeholder 2"/>
          <p:cNvSpPr>
            <a:spLocks noGrp="1"/>
          </p:cNvSpPr>
          <p:nvPr>
            <p:ph idx="1"/>
          </p:nvPr>
        </p:nvSpPr>
        <p:spPr/>
        <p:txBody>
          <a:bodyPr/>
          <a:lstStyle/>
          <a:p>
            <a:pPr marL="109728" indent="0">
              <a:buNone/>
            </a:pPr>
            <a:r>
              <a:rPr lang="en-US" dirty="0" smtClean="0"/>
              <a:t>God </a:t>
            </a:r>
            <a:r>
              <a:rPr lang="en-US" dirty="0"/>
              <a:t>gave them over to a depraved mind, so that they do what ought not to be done. </a:t>
            </a:r>
            <a:r>
              <a:rPr lang="en-US" baseline="30000" dirty="0"/>
              <a:t> </a:t>
            </a:r>
            <a:r>
              <a:rPr lang="en-US" dirty="0"/>
              <a:t>They have become </a:t>
            </a:r>
            <a:r>
              <a:rPr lang="en-US" dirty="0">
                <a:solidFill>
                  <a:srgbClr val="FF0000"/>
                </a:solidFill>
              </a:rPr>
              <a:t>filled with every kind of wickedness</a:t>
            </a:r>
            <a:r>
              <a:rPr lang="en-US" dirty="0"/>
              <a:t>, </a:t>
            </a:r>
            <a:r>
              <a:rPr lang="en-US" dirty="0">
                <a:solidFill>
                  <a:srgbClr val="FF0000"/>
                </a:solidFill>
              </a:rPr>
              <a:t>evil</a:t>
            </a:r>
            <a:r>
              <a:rPr lang="en-US" dirty="0"/>
              <a:t>, greed and </a:t>
            </a:r>
            <a:r>
              <a:rPr lang="en-US" dirty="0">
                <a:solidFill>
                  <a:srgbClr val="FF0000"/>
                </a:solidFill>
              </a:rPr>
              <a:t>depravity</a:t>
            </a:r>
            <a:r>
              <a:rPr lang="en-US" dirty="0"/>
              <a:t>. They are </a:t>
            </a:r>
            <a:r>
              <a:rPr lang="en-US" dirty="0">
                <a:solidFill>
                  <a:srgbClr val="FF0000"/>
                </a:solidFill>
              </a:rPr>
              <a:t>full of envy, murder</a:t>
            </a:r>
            <a:r>
              <a:rPr lang="en-US" dirty="0"/>
              <a:t>,</a:t>
            </a:r>
            <a:r>
              <a:rPr lang="en-US" dirty="0">
                <a:solidFill>
                  <a:srgbClr val="FF0000"/>
                </a:solidFill>
              </a:rPr>
              <a:t> strife</a:t>
            </a:r>
            <a:r>
              <a:rPr lang="en-US" dirty="0"/>
              <a:t>,</a:t>
            </a:r>
            <a:r>
              <a:rPr lang="en-US" dirty="0">
                <a:solidFill>
                  <a:srgbClr val="FF0000"/>
                </a:solidFill>
              </a:rPr>
              <a:t> deceit </a:t>
            </a:r>
            <a:r>
              <a:rPr lang="en-US" dirty="0"/>
              <a:t>and</a:t>
            </a:r>
            <a:r>
              <a:rPr lang="en-US" dirty="0">
                <a:solidFill>
                  <a:srgbClr val="FF0000"/>
                </a:solidFill>
              </a:rPr>
              <a:t> malice</a:t>
            </a:r>
            <a:r>
              <a:rPr lang="en-US" dirty="0"/>
              <a:t>. They are gossips, slanderers, </a:t>
            </a:r>
            <a:r>
              <a:rPr lang="en-US" dirty="0">
                <a:solidFill>
                  <a:srgbClr val="FF0000"/>
                </a:solidFill>
              </a:rPr>
              <a:t>God-haters</a:t>
            </a:r>
            <a:r>
              <a:rPr lang="en-US" dirty="0"/>
              <a:t>, insolent, arrogant and boastful; </a:t>
            </a:r>
            <a:r>
              <a:rPr lang="en-US" dirty="0">
                <a:solidFill>
                  <a:srgbClr val="FF0000"/>
                </a:solidFill>
              </a:rPr>
              <a:t>they invent ways of doing evil</a:t>
            </a:r>
            <a:r>
              <a:rPr lang="en-US" dirty="0"/>
              <a:t>; …      </a:t>
            </a:r>
            <a:r>
              <a:rPr lang="en-US" dirty="0" smtClean="0"/>
              <a:t>					      Rom </a:t>
            </a:r>
            <a:r>
              <a:rPr lang="en-US" dirty="0"/>
              <a:t>1:28-30 NIV</a:t>
            </a:r>
            <a:endParaRPr lang="en-SG" dirty="0"/>
          </a:p>
          <a:p>
            <a:pPr marL="109728" indent="0">
              <a:buNone/>
            </a:pPr>
            <a:endParaRPr lang="en-SG" dirty="0"/>
          </a:p>
        </p:txBody>
      </p:sp>
    </p:spTree>
    <p:extLst>
      <p:ext uri="{BB962C8B-B14F-4D97-AF65-F5344CB8AC3E}">
        <p14:creationId xmlns:p14="http://schemas.microsoft.com/office/powerpoint/2010/main" val="897836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Truths</a:t>
            </a:r>
            <a:endParaRPr lang="en-SG" dirty="0"/>
          </a:p>
        </p:txBody>
      </p:sp>
      <p:sp>
        <p:nvSpPr>
          <p:cNvPr id="3" name="Content Placeholder 2"/>
          <p:cNvSpPr>
            <a:spLocks noGrp="1"/>
          </p:cNvSpPr>
          <p:nvPr>
            <p:ph idx="1"/>
          </p:nvPr>
        </p:nvSpPr>
        <p:spPr/>
        <p:txBody>
          <a:bodyPr>
            <a:normAutofit lnSpcReduction="10000"/>
          </a:bodyPr>
          <a:lstStyle/>
          <a:p>
            <a:pPr marL="624078" indent="-514350">
              <a:buFont typeface="+mj-lt"/>
              <a:buAutoNum type="arabicPeriod" startAt="3"/>
            </a:pPr>
            <a:r>
              <a:rPr lang="en-US" b="1" dirty="0"/>
              <a:t>Believers </a:t>
            </a:r>
            <a:r>
              <a:rPr lang="en-US" b="1" dirty="0" smtClean="0"/>
              <a:t>are not spared from the effects of evil</a:t>
            </a:r>
            <a:r>
              <a:rPr lang="en-US" dirty="0" smtClean="0"/>
              <a:t>.</a:t>
            </a:r>
          </a:p>
          <a:p>
            <a:pPr marL="109728" indent="0">
              <a:buNone/>
            </a:pPr>
            <a:endParaRPr lang="en-SG" dirty="0"/>
          </a:p>
          <a:p>
            <a:pPr marL="109728" indent="0">
              <a:buNone/>
            </a:pPr>
            <a:r>
              <a:rPr lang="en-SG" baseline="30000" dirty="0"/>
              <a:t>35 </a:t>
            </a:r>
            <a:r>
              <a:rPr lang="en-SG" dirty="0"/>
              <a:t>Women received back their dead, raised to life again. There were others who were tortured, refusing to be released so that they might gain an even better resurrection. </a:t>
            </a:r>
            <a:r>
              <a:rPr lang="en-SG" baseline="30000" dirty="0"/>
              <a:t>36 </a:t>
            </a:r>
            <a:r>
              <a:rPr lang="en-SG" dirty="0"/>
              <a:t>Some faced jeers and flogging, and even chains and imprisonment</a:t>
            </a:r>
            <a:r>
              <a:rPr lang="en-SG" dirty="0" smtClean="0"/>
              <a:t>. </a:t>
            </a:r>
            <a:r>
              <a:rPr lang="en-SG" baseline="30000" dirty="0"/>
              <a:t>37 </a:t>
            </a:r>
            <a:r>
              <a:rPr lang="en-SG" dirty="0"/>
              <a:t>They were put to death by stoning; they were sawed in two; they were killed by the sword. </a:t>
            </a:r>
          </a:p>
        </p:txBody>
      </p:sp>
    </p:spTree>
    <p:extLst>
      <p:ext uri="{BB962C8B-B14F-4D97-AF65-F5344CB8AC3E}">
        <p14:creationId xmlns:p14="http://schemas.microsoft.com/office/powerpoint/2010/main" val="2016785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SG" b="1" dirty="0" smtClean="0"/>
              <a:t>Believers are not exempt from evil</a:t>
            </a:r>
            <a:endParaRPr lang="en-SG" b="1" dirty="0"/>
          </a:p>
        </p:txBody>
      </p:sp>
      <p:sp>
        <p:nvSpPr>
          <p:cNvPr id="3" name="Content Placeholder 2"/>
          <p:cNvSpPr>
            <a:spLocks noGrp="1"/>
          </p:cNvSpPr>
          <p:nvPr>
            <p:ph idx="1"/>
          </p:nvPr>
        </p:nvSpPr>
        <p:spPr/>
        <p:txBody>
          <a:bodyPr>
            <a:normAutofit/>
          </a:bodyPr>
          <a:lstStyle/>
          <a:p>
            <a:pPr marL="109728" indent="0">
              <a:buNone/>
            </a:pPr>
            <a:r>
              <a:rPr lang="en-SG" dirty="0" smtClean="0"/>
              <a:t>They </a:t>
            </a:r>
            <a:r>
              <a:rPr lang="en-SG" dirty="0"/>
              <a:t>went about in sheepskins and goatskins, destitute, persecuted and mistreated— </a:t>
            </a:r>
            <a:r>
              <a:rPr lang="en-SG" baseline="30000" dirty="0"/>
              <a:t>38 </a:t>
            </a:r>
            <a:r>
              <a:rPr lang="en-SG" dirty="0"/>
              <a:t>the world was not worthy of them. They wandered in deserts and mountains, living in caves and in holes in the ground.  These were all commended for their faith, yet none of them received what had been promised, </a:t>
            </a:r>
            <a:r>
              <a:rPr lang="en-SG" baseline="30000" dirty="0"/>
              <a:t>40 </a:t>
            </a:r>
            <a:r>
              <a:rPr lang="en-SG" dirty="0"/>
              <a:t>since God had planned something better for us so that only together with us would they be made perfect.  </a:t>
            </a:r>
            <a:r>
              <a:rPr lang="en-SG" dirty="0" err="1" smtClean="0"/>
              <a:t>Heb</a:t>
            </a:r>
            <a:r>
              <a:rPr lang="en-SG" dirty="0" smtClean="0"/>
              <a:t> </a:t>
            </a:r>
            <a:r>
              <a:rPr lang="en-SG" dirty="0"/>
              <a:t>11:35-40 NIV</a:t>
            </a:r>
          </a:p>
          <a:p>
            <a:pPr marL="109728" indent="0">
              <a:buNone/>
            </a:pPr>
            <a:endParaRPr lang="en-SG" dirty="0"/>
          </a:p>
        </p:txBody>
      </p:sp>
    </p:spTree>
    <p:extLst>
      <p:ext uri="{BB962C8B-B14F-4D97-AF65-F5344CB8AC3E}">
        <p14:creationId xmlns:p14="http://schemas.microsoft.com/office/powerpoint/2010/main" val="2103271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SG" b="1" dirty="0">
                <a:solidFill>
                  <a:srgbClr val="0070C0"/>
                </a:solidFill>
              </a:rPr>
              <a:t>Luke 13:1-5 </a:t>
            </a:r>
            <a:r>
              <a:rPr lang="en-SG" b="1" dirty="0" smtClean="0">
                <a:solidFill>
                  <a:srgbClr val="0070C0"/>
                </a:solidFill>
              </a:rPr>
              <a:t>NIV</a:t>
            </a:r>
            <a:endParaRPr lang="en-SG" dirty="0">
              <a:solidFill>
                <a:srgbClr val="0070C0"/>
              </a:solidFill>
            </a:endParaRPr>
          </a:p>
        </p:txBody>
      </p:sp>
      <p:sp>
        <p:nvSpPr>
          <p:cNvPr id="3" name="Content Placeholder 2"/>
          <p:cNvSpPr>
            <a:spLocks noGrp="1"/>
          </p:cNvSpPr>
          <p:nvPr>
            <p:ph idx="1"/>
          </p:nvPr>
        </p:nvSpPr>
        <p:spPr/>
        <p:txBody>
          <a:bodyPr>
            <a:normAutofit lnSpcReduction="10000"/>
          </a:bodyPr>
          <a:lstStyle/>
          <a:p>
            <a:pPr marL="109728" indent="0">
              <a:buNone/>
            </a:pPr>
            <a:r>
              <a:rPr lang="en-SG" dirty="0"/>
              <a:t>Now there were some present at that time who told Jesus about the Galileans whose blood Pilate had mixed with their sacrifices. </a:t>
            </a:r>
            <a:r>
              <a:rPr lang="en-SG" baseline="30000" dirty="0"/>
              <a:t>2 </a:t>
            </a:r>
            <a:r>
              <a:rPr lang="en-SG" dirty="0"/>
              <a:t>Jesus answered, “Do you think that these Galileans were worse sinners than all the other Galileans because they suffered this way? </a:t>
            </a:r>
            <a:r>
              <a:rPr lang="en-SG" baseline="30000" dirty="0"/>
              <a:t>3 </a:t>
            </a:r>
            <a:r>
              <a:rPr lang="en-SG" dirty="0"/>
              <a:t>I tell you, no! But unless you </a:t>
            </a:r>
            <a:r>
              <a:rPr lang="en-SG" dirty="0">
                <a:solidFill>
                  <a:srgbClr val="0070C0"/>
                </a:solidFill>
              </a:rPr>
              <a:t>repent</a:t>
            </a:r>
            <a:r>
              <a:rPr lang="en-SG" dirty="0"/>
              <a:t>, you too will all perish. </a:t>
            </a:r>
            <a:r>
              <a:rPr lang="en-SG" baseline="30000" dirty="0"/>
              <a:t>4 </a:t>
            </a:r>
            <a:r>
              <a:rPr lang="en-SG" dirty="0"/>
              <a:t>Or those eighteen who died when the tower in Siloam fell on them—do you think they were more guilty than all the others living in Jerusalem? </a:t>
            </a:r>
            <a:r>
              <a:rPr lang="en-SG" baseline="30000" dirty="0"/>
              <a:t>5 </a:t>
            </a:r>
            <a:r>
              <a:rPr lang="en-SG" dirty="0"/>
              <a:t>I tell you, no! But unless you </a:t>
            </a:r>
            <a:r>
              <a:rPr lang="en-SG" dirty="0">
                <a:solidFill>
                  <a:srgbClr val="0070C0"/>
                </a:solidFill>
              </a:rPr>
              <a:t>repent</a:t>
            </a:r>
            <a:r>
              <a:rPr lang="en-SG" dirty="0"/>
              <a:t>, you too will all perish.”</a:t>
            </a:r>
          </a:p>
          <a:p>
            <a:pPr marL="109728" indent="0">
              <a:buNone/>
            </a:pPr>
            <a:endParaRPr lang="en-SG" dirty="0"/>
          </a:p>
        </p:txBody>
      </p:sp>
    </p:spTree>
    <p:extLst>
      <p:ext uri="{BB962C8B-B14F-4D97-AF65-F5344CB8AC3E}">
        <p14:creationId xmlns:p14="http://schemas.microsoft.com/office/powerpoint/2010/main" val="41111591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1206</TotalTime>
  <Words>1776</Words>
  <Application>Microsoft Office PowerPoint</Application>
  <PresentationFormat>On-screen Show (4:3)</PresentationFormat>
  <Paragraphs>86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Georgia</vt:lpstr>
      <vt:lpstr>Trebuchet MS</vt:lpstr>
      <vt:lpstr>Wingdings 2</vt:lpstr>
      <vt:lpstr>Urban</vt:lpstr>
      <vt:lpstr>How should we respond to calamity or crisis?</vt:lpstr>
      <vt:lpstr>Isaiah 55:8-9 NIV</vt:lpstr>
      <vt:lpstr>Calamitous Events</vt:lpstr>
      <vt:lpstr>Truths</vt:lpstr>
      <vt:lpstr>Truths</vt:lpstr>
      <vt:lpstr>Evil activities will increase</vt:lpstr>
      <vt:lpstr>Truths</vt:lpstr>
      <vt:lpstr>Believers are not exempt from evil</vt:lpstr>
      <vt:lpstr>Luke 13:1-5 NIV</vt:lpstr>
      <vt:lpstr>Truths</vt:lpstr>
      <vt:lpstr>Truths</vt:lpstr>
      <vt:lpstr>Wicked did not repent</vt:lpstr>
      <vt:lpstr>Luke 7:11-15 NKJV</vt:lpstr>
      <vt:lpstr>Truths</vt:lpstr>
      <vt:lpstr>Learning from Job</vt:lpstr>
      <vt:lpstr>Truths (Summary)</vt:lpstr>
      <vt:lpstr>Problem of pain and suffering</vt:lpstr>
      <vt:lpstr>How should we respond to calamity?</vt:lpstr>
      <vt:lpstr>Rom 8:32-35 NLT </vt:lpstr>
      <vt:lpstr>Rom 8:37–39 NLT </vt:lpstr>
    </vt:vector>
  </TitlesOfParts>
  <Company>MOE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Responding to Calamities</dc:title>
  <dc:creator>MOE</dc:creator>
  <cp:lastModifiedBy>Ang Kheng San Cecil</cp:lastModifiedBy>
  <cp:revision>47</cp:revision>
  <dcterms:created xsi:type="dcterms:W3CDTF">2014-03-20T02:29:49Z</dcterms:created>
  <dcterms:modified xsi:type="dcterms:W3CDTF">2020-04-03T11:27:29Z</dcterms:modified>
</cp:coreProperties>
</file>